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3"/>
  </p:notesMasterIdLst>
  <p:sldIdLst>
    <p:sldId id="316" r:id="rId2"/>
    <p:sldId id="424" r:id="rId3"/>
    <p:sldId id="438" r:id="rId4"/>
    <p:sldId id="520" r:id="rId5"/>
    <p:sldId id="521" r:id="rId6"/>
    <p:sldId id="478" r:id="rId7"/>
    <p:sldId id="484" r:id="rId8"/>
    <p:sldId id="505" r:id="rId9"/>
    <p:sldId id="485" r:id="rId10"/>
    <p:sldId id="473" r:id="rId11"/>
    <p:sldId id="486" r:id="rId12"/>
    <p:sldId id="501" r:id="rId13"/>
    <p:sldId id="523" r:id="rId14"/>
    <p:sldId id="526" r:id="rId15"/>
    <p:sldId id="518" r:id="rId16"/>
    <p:sldId id="507" r:id="rId17"/>
    <p:sldId id="513" r:id="rId18"/>
    <p:sldId id="508" r:id="rId19"/>
    <p:sldId id="527" r:id="rId20"/>
    <p:sldId id="509" r:id="rId21"/>
    <p:sldId id="510" r:id="rId22"/>
    <p:sldId id="528" r:id="rId23"/>
    <p:sldId id="530" r:id="rId24"/>
    <p:sldId id="531" r:id="rId25"/>
    <p:sldId id="532" r:id="rId26"/>
    <p:sldId id="533" r:id="rId27"/>
    <p:sldId id="474" r:id="rId28"/>
    <p:sldId id="480" r:id="rId29"/>
    <p:sldId id="492" r:id="rId30"/>
    <p:sldId id="493" r:id="rId31"/>
    <p:sldId id="494" r:id="rId32"/>
    <p:sldId id="500" r:id="rId33"/>
    <p:sldId id="502" r:id="rId34"/>
    <p:sldId id="503" r:id="rId35"/>
    <p:sldId id="504" r:id="rId36"/>
    <p:sldId id="475" r:id="rId37"/>
    <p:sldId id="481" r:id="rId38"/>
    <p:sldId id="495" r:id="rId39"/>
    <p:sldId id="496" r:id="rId40"/>
    <p:sldId id="519" r:id="rId41"/>
    <p:sldId id="477" r:id="rId42"/>
    <p:sldId id="483" r:id="rId43"/>
    <p:sldId id="497" r:id="rId44"/>
    <p:sldId id="522" r:id="rId45"/>
    <p:sldId id="517" r:id="rId46"/>
    <p:sldId id="498" r:id="rId47"/>
    <p:sldId id="515" r:id="rId48"/>
    <p:sldId id="516" r:id="rId49"/>
    <p:sldId id="514" r:id="rId50"/>
    <p:sldId id="499" r:id="rId51"/>
    <p:sldId id="421" r:id="rId52"/>
    <p:sldId id="426" r:id="rId53"/>
    <p:sldId id="454" r:id="rId54"/>
    <p:sldId id="436" r:id="rId55"/>
    <p:sldId id="443" r:id="rId56"/>
    <p:sldId id="471" r:id="rId57"/>
    <p:sldId id="282" r:id="rId58"/>
    <p:sldId id="299" r:id="rId59"/>
    <p:sldId id="263" r:id="rId60"/>
    <p:sldId id="472" r:id="rId61"/>
    <p:sldId id="417" r:id="rId62"/>
  </p:sldIdLst>
  <p:sldSz cx="12192000" cy="6858000"/>
  <p:notesSz cx="6858000" cy="9144000"/>
  <p:embeddedFontLst>
    <p:embeddedFont>
      <p:font typeface="Pretendard" panose="02000503000000020004" pitchFamily="50" charset="-127"/>
      <p:regular r:id="rId64"/>
      <p:bold r:id="rId65"/>
    </p:embeddedFont>
    <p:embeddedFont>
      <p:font typeface="Pretendard Black" panose="02000A03000000020004" pitchFamily="50" charset="-127"/>
      <p:bold r:id="rId66"/>
    </p:embeddedFont>
    <p:embeddedFont>
      <p:font typeface="Pretendard ExtraBold" panose="02000903000000020004" pitchFamily="50" charset="-127"/>
      <p:bold r:id="rId67"/>
    </p:embeddedFont>
    <p:embeddedFont>
      <p:font typeface="Pretendard ExtraLight" panose="02000303000000020004" pitchFamily="50" charset="-127"/>
      <p:regular r:id="rId68"/>
    </p:embeddedFont>
    <p:embeddedFont>
      <p:font typeface="Pretendard Light" panose="02000403000000020004" pitchFamily="50" charset="-127"/>
      <p:regular r:id="rId69"/>
    </p:embeddedFont>
    <p:embeddedFont>
      <p:font typeface="Pretendard SemiBold" panose="02000703000000020004" pitchFamily="50" charset="-127"/>
      <p:bold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  <p14:sldId id="521"/>
            <p14:sldId id="478"/>
            <p14:sldId id="484"/>
            <p14:sldId id="505"/>
            <p14:sldId id="485"/>
            <p14:sldId id="473"/>
            <p14:sldId id="486"/>
            <p14:sldId id="501"/>
            <p14:sldId id="523"/>
            <p14:sldId id="526"/>
            <p14:sldId id="518"/>
            <p14:sldId id="507"/>
            <p14:sldId id="513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74"/>
            <p14:sldId id="480"/>
            <p14:sldId id="492"/>
            <p14:sldId id="493"/>
            <p14:sldId id="494"/>
            <p14:sldId id="500"/>
            <p14:sldId id="502"/>
            <p14:sldId id="503"/>
            <p14:sldId id="504"/>
            <p14:sldId id="475"/>
            <p14:sldId id="481"/>
            <p14:sldId id="495"/>
            <p14:sldId id="496"/>
            <p14:sldId id="519"/>
            <p14:sldId id="477"/>
            <p14:sldId id="483"/>
            <p14:sldId id="497"/>
            <p14:sldId id="522"/>
            <p14:sldId id="517"/>
            <p14:sldId id="498"/>
            <p14:sldId id="515"/>
            <p14:sldId id="516"/>
            <p14:sldId id="514"/>
            <p14:sldId id="499"/>
            <p14:sldId id="421"/>
          </p14:sldIdLst>
        </p14:section>
        <p14:section name="템플릿" id="{A19A8C07-48F8-4073-9B24-1021DEB3729B}">
          <p14:sldIdLst>
            <p14:sldId id="426"/>
            <p14:sldId id="454"/>
            <p14:sldId id="436"/>
            <p14:sldId id="443"/>
            <p14:sldId id="471"/>
            <p14:sldId id="282"/>
            <p14:sldId id="299"/>
            <p14:sldId id="263"/>
            <p14:sldId id="472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B724D-A37A-1840-002A-B62A3107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C77159-C648-096C-35D0-E934F98D74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BC59A-DCB4-7F58-E6F3-5B59CB8A3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A4CE959-01F1-986C-4352-E69DC873A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1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B5C8-EE84-75C2-0FB6-DEAC9B64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835D206-5F15-713B-9700-0D6EA61BDB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E65E91A-6C02-0585-41A8-FF39374DC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15504B3-8750-EA0F-2E00-1F4B29A07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94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0C6C-0AB7-F240-6502-F38B8EEC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DC8A756-31D6-B052-B48B-F2392B2A997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1161218-B808-CE26-4013-9E114BA1B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D494DAB-03F7-FF29-367F-C25EC8363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18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4540-E18C-2E99-3A2C-AC6D7C6A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9875D55-5674-E047-B7A6-E6DB38B85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9D2D6B6-F815-D5A1-D6E9-F97F6E8A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4530928-B379-DC58-FF28-9DD351E51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A25B-E59D-B73D-EE12-3EBD6884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04304C-293B-E6CA-2E65-DA25DE718A8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72957D1-09FD-3C0F-FA38-538356E13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A3BD116-B851-BD7E-1405-928EAF7CF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24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2536-3059-CADF-FF44-3ECB1884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F3D1E6-FD4C-DB3C-994A-E46EBC24A08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9BFAEE-0127-524E-BDC8-390B23BA9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698526B-9AC2-FDB1-E4B7-DC9BEACE3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3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F42D-069F-686E-583B-8C704276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8ACB4DE-FCC7-477D-BB11-F04093CF0B5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108CD9A-77FC-D89A-C4E8-40C38C3AF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9D6167-D33B-5B57-E069-321459061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55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1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11" Type="http://schemas.openxmlformats.org/officeDocument/2006/relationships/image" Target="../media/image70.png"/><Relationship Id="rId5" Type="http://schemas.openxmlformats.org/officeDocument/2006/relationships/image" Target="../media/image55.png"/><Relationship Id="rId10" Type="http://schemas.openxmlformats.org/officeDocument/2006/relationships/image" Target="../media/image69.svg"/><Relationship Id="rId4" Type="http://schemas.openxmlformats.org/officeDocument/2006/relationships/image" Target="../media/image66.sv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01CF81-1ECE-C1CA-BF2A-F8D97124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1C5867D-8287-A720-C32B-2F41AC4509A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86423D-37B4-BC31-1884-8E7CA3B44C0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87D97B-CC9A-0980-215D-DE7BDB0E9A3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ADCCF-B189-7859-5011-9050A07B0DB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D710C-E4C9-B60F-4FD9-22A5795D7B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5A600E3-4BB5-466B-7BA3-1F25F183D3D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13B7BBE-8313-9153-AED3-7191A287A61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F5B44D-1713-3591-DF02-E51832C75E78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5B60AA-139D-9B85-6978-6674F5502ED2}"/>
              </a:ext>
            </a:extLst>
          </p:cNvPr>
          <p:cNvGrpSpPr/>
          <p:nvPr/>
        </p:nvGrpSpPr>
        <p:grpSpPr>
          <a:xfrm>
            <a:off x="7610836" y="1541517"/>
            <a:ext cx="4010312" cy="1807774"/>
            <a:chOff x="6227337" y="2193050"/>
            <a:chExt cx="4010312" cy="1807774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32BA533D-32FF-FD96-F978-048ACB3FCB4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시각화에 대한 고민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산점도로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표현하기 보다 클러스터의 범위로 시각화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선택 종목의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율에 따라 종목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점 위에 마우스를 올리면 해당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표시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범례 선택에 따라 표시되는 정보 필터링 가능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DA8E7666-8A12-62DF-4EA2-BB2B7F34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EEB4E8B-05DC-F91A-1AFD-79DCD99F5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2" y="2017198"/>
            <a:ext cx="4393473" cy="20954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CD67B0-FD54-5A3A-EB65-0D05D367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357" y="868821"/>
            <a:ext cx="4148584" cy="4395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DF5930-A85B-386D-294F-5901EBB2C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836" y="3626790"/>
            <a:ext cx="4284998" cy="40263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6A87E8-8FC3-3C4B-9FCB-03EEDBAB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" y="3362642"/>
            <a:ext cx="4718280" cy="35910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1140FC-BEC2-AB6D-826A-3432CB547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079" y="3824181"/>
            <a:ext cx="3860399" cy="3033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318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93527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F7E6F-7E8D-5292-3A0F-91BCD1EA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F8197E-9AEC-1688-333D-9635E437C5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8194D9-5A21-CCFD-8682-F36CD3D6529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2AB52-2F97-B900-7B58-B4BF4F852A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7F34C-405D-2447-F769-0D63FF23094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445053-077C-E977-E0A0-19825AA08B4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EC3647-6559-FA65-1E5F-402FF3D8E68E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B0B252B-13C4-B6B1-79B9-789027046CF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B842319-6530-A49F-D908-4A18A3A8F56B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A5BB6C-8AB1-425C-A376-64E45170442B}"/>
              </a:ext>
            </a:extLst>
          </p:cNvPr>
          <p:cNvGrpSpPr/>
          <p:nvPr/>
        </p:nvGrpSpPr>
        <p:grpSpPr>
          <a:xfrm>
            <a:off x="1596344" y="2295113"/>
            <a:ext cx="9290581" cy="2407938"/>
            <a:chOff x="6227337" y="2193050"/>
            <a:chExt cx="9290581" cy="240793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D7B244D-1C6D-ED8B-0AB6-B25DD37B7D37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37231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살짝 설명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어떻게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돌아가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는지랑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전략에 대해 알려줘야 할 듯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   - RSI + monthly / RSI + quarterly / RSI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buy &amp; hold + monthly / buy &amp; hold + quarterly / buy &amp; hold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   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monthly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quarterly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none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구현 내용은 최대한 줄이고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설명할거면 다이어그램으로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에러를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적을거면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 기능이 필요한데 오픈소스에 이 기능이 없어서 만들어서 이걸 해결하고 등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0A8BE50-C343-D338-3EF9-DD4E8FC46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28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71A8133-2B02-9171-62DE-7F27678F0F1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BF52-63F6-84EB-76C1-BE85E2C14CC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592E496-0A5C-7D01-DD90-5739FA75FAE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67732AD-6C45-6E5A-C29E-0F56E11F5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작동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플로우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8A09ED-3605-E761-7D3F-2EEC62B07604}"/>
              </a:ext>
            </a:extLst>
          </p:cNvPr>
          <p:cNvGrpSpPr/>
          <p:nvPr/>
        </p:nvGrpSpPr>
        <p:grpSpPr>
          <a:xfrm>
            <a:off x="1222718" y="2088636"/>
            <a:ext cx="9290581" cy="907527"/>
            <a:chOff x="6227337" y="2193050"/>
            <a:chExt cx="9290581" cy="907527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F2418A9-50EB-8098-EA9A-52C62136C13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- RSI + monthly / RSI + quarterly / RSI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buy &amp; hold + monthly / buy &amp; hold + quarterly / buy &amp; hold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monthly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quarterly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210DBFE-AC88-09DB-5B08-E1E47156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9E663-B5B6-3F04-7E8E-B149D632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0C4FF63-8FA6-73FB-2251-8BDBDF685D8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4B9DA8-AF63-AE6F-8787-441CB6F0C3F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3857DB-C128-EE85-E058-5E044F98723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88F6-3388-DD37-4AB8-11A57DDD710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C459-0970-24E6-FFC6-AE5DD64C236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F99FB9E-9277-2786-B4F5-ED8DB2E022C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1592AA-F85D-2713-3404-43C30E01E5F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0CFAEE-9148-0C06-5250-D10799AE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85" y="1319237"/>
            <a:ext cx="7465030" cy="4762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523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5"/>
            <a:ext cx="5240594" cy="420741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607445"/>
            <a:chOff x="6227337" y="2193050"/>
            <a:chExt cx="449965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일정 기간 동안의 상승 변화량과 하락 변화량의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715173"/>
            <a:ext cx="4499656" cy="401978"/>
            <a:chOff x="6227337" y="2193050"/>
            <a:chExt cx="449965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또는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상태를 파악하고 매매 시점을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9" y="1647270"/>
            <a:ext cx="623365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1995528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주식을 매수한 후 장기 보유하는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2651798"/>
            <a:ext cx="5492715" cy="607445"/>
            <a:chOff x="6227337" y="2193050"/>
            <a:chExt cx="5492715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주가는 장기적으로 볼 때 지속적으로 상승하는 경향이 있으므로 장기 투자 시 투자 성공 확률이 높다는 것을 이용하는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20741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단순이동평균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특정 기간 동안 주식의 평균 종가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715173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SMA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장기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SMA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를 상향 돌파할 때 매수 신호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돌파할 때 매도 신호로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79140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주가의 추세 변화를 예측하고 수익을 얻기 위해 활용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656DF-C75C-EC2E-9283-7AC4461A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09D64D-8F52-0C2B-A52B-5380728B81C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13973-8A56-3BED-FD49-8598D8820A2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521F7-9BF9-B0D7-BBAF-60CA9CB27B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82884-AB80-41D2-BA80-FA4030EC239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F89E7-C91A-FE82-3E3E-4233C79D84F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58CC2D-574A-56E2-32BA-A957F0E9492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07C27D7-AC4E-43F5-2CF5-AAA8DEA27A5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F99C0BC-9B7D-8533-A8CE-6693CC7208A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9833EA-8527-A318-0598-BF146C61AEC1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C84B244-BCCB-CFF4-3C65-24FD5CFA4CAB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k6.js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테스팅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E7C62E3-015C-F9B7-3E03-71D77F6E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12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50D1-1FF2-D41F-E2BA-426E88C4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84C83F-A6FC-74EA-196A-62C5D52C6FA5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43531-B3A0-63F5-9917-59A80094E64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gunicorn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BB5E3C-C8C3-6B5F-FA0B-2CCA102BE93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96572-13EC-0896-57BB-A4FB31F3914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9EF6D7-FDB4-015D-3FAE-BCAD3135B5E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AC8E98-A9D9-5A08-77DF-19F8092E447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BE147FC-EFD0-EB8E-8A47-F570E78497F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528D2FCF-DBC5-12EE-4B49-E73E843CC008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787148-6828-2309-DD47-D5C84E0CB4D5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684DCC0-C43B-74AE-170F-9AB23512150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입력해주세요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165730E-9486-C43B-A4B1-DD1D60276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1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k6.js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776262-B5D3-2538-1FE0-556DB86C03D2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ACA6028-334D-ECFE-BB8D-5A3743458679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입력해주세요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31468E2-291B-F393-AC78-A66A8009A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</p:cNvCxnSpPr>
            <p:nvPr/>
          </p:nvCxnSpPr>
          <p:spPr>
            <a:xfrm>
              <a:off x="3513919" y="4388055"/>
              <a:ext cx="0" cy="1085825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3335186"/>
            <a:ext cx="17973" cy="2138695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1449754"/>
            <a:chOff x="2536829" y="3095120"/>
            <a:chExt cx="1918233" cy="1449754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1776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544874"/>
              <a:ext cx="17973" cy="929010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849133" y="3095120"/>
                <a:ext cx="1293624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데이터 수집 및 시각화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Feature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</a:t>
                </a: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API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요청</a:t>
                </a: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데이터 수집</a:t>
                </a: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시각화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발표 자료 제작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B88BD-BDD3-56EA-353D-AB133658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F0BDE71-BB2C-650F-7499-221770EC2DB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7D6E80-7826-6503-BBA2-0FD23C3EC51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0D3E4D-EFA7-E12C-924F-667DCC6DD1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AF9CB-C0BB-5173-2B0A-1836D6E8816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517C81-019F-6076-16D3-1A72B5D101E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C678808-2D2D-ED5E-E878-A1BDA47A875E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F8B45C8-14A4-27C1-4982-1E9BCA8CD57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535444F-B267-FF06-D896-77AE4233B63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720DCC-4E49-35DA-E786-3D28FF397085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83F0D7-6412-510D-CF53-BE2206C0268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#63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및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향상 내용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EA1F24E7-32D8-2BCB-D1FA-FE74A7E0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77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A32C-EA6D-F5CF-55C6-0D2993AA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5B2E4AE-F8AB-9A57-1576-B33AD0E7892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E863E-47B6-CD65-4753-CE4CCE477DDE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566C4E-D771-7E12-C8FA-4772D04BC4B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9FE5D-2AD2-28B4-25F0-CE46F383EFE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695A70-11A1-8FB2-3E23-025A77BFD07A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9DAB96-53A0-A519-0F34-10CACD3BB33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49AE75E-DB90-58FF-CD13-F30953A561F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33750BC-8CD4-5B34-EF93-7A53EA27CEE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714693-4A3A-0120-B51E-E7E1078A076B}"/>
              </a:ext>
            </a:extLst>
          </p:cNvPr>
          <p:cNvGrpSpPr/>
          <p:nvPr/>
        </p:nvGrpSpPr>
        <p:grpSpPr>
          <a:xfrm>
            <a:off x="1596344" y="3429000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2E1F607-A79C-FA6D-2454-993F78357AF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 집단 시각화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분산투자 점수화 등을 여기에 넣을지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클러스터링에 넣을지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10AF3A8-FD60-2938-B911-13B1E1550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E43A4A-A075-C7D7-96E1-30FB87F2C1C7}"/>
              </a:ext>
            </a:extLst>
          </p:cNvPr>
          <p:cNvGrpSpPr/>
          <p:nvPr/>
        </p:nvGrpSpPr>
        <p:grpSpPr>
          <a:xfrm>
            <a:off x="1596344" y="2140974"/>
            <a:ext cx="5314096" cy="607445"/>
            <a:chOff x="6227337" y="2193050"/>
            <a:chExt cx="531409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A7B6B91E-226B-19C0-3753-E19F69331DF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리더보드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감정분석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6DF481AA-BCB8-223F-07A4-8ACB75E3B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39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D5FBE9-14F9-2119-64E1-97277197E6D8}"/>
              </a:ext>
            </a:extLst>
          </p:cNvPr>
          <p:cNvGrpSpPr/>
          <p:nvPr/>
        </p:nvGrpSpPr>
        <p:grpSpPr>
          <a:xfrm>
            <a:off x="1173846" y="2082371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7A79CB1-2FCA-A7A4-198E-9E30C85B427A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종목들을 기준으로 분산 투자에 도움이 되는 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가지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1ECFD1F-A962-2B73-8275-1764D32F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60B06-86EE-D694-7DF4-19B00B78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58" y="2407933"/>
            <a:ext cx="6505383" cy="34204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A353CE-6860-107B-FCE5-B81190CBDDAB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272C9A-3ED9-3945-C8B3-5547872D2EF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5B49D40-475E-1FCB-03B8-344E0BAA9FB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56033C-9912-E621-CE8A-A32CE46E2086}"/>
              </a:ext>
            </a:extLst>
          </p:cNvPr>
          <p:cNvGrpSpPr/>
          <p:nvPr/>
        </p:nvGrpSpPr>
        <p:grpSpPr>
          <a:xfrm>
            <a:off x="1173846" y="2082371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70310A7-9388-8368-4676-1122F1A81AE7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종목들을 기준으로 분산 투자에 도움이 되는 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가지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AC5800B1-C1F8-6FFF-4B4F-5F89BE059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4C924CB-C1FF-0A11-2407-7470FF6A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3219421"/>
            <a:ext cx="3801005" cy="4191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DA3E01-9C93-7DAF-10F4-F57C447E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6" y="3527433"/>
            <a:ext cx="3801005" cy="4191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7E5E1B-6410-2697-A2C7-1B7F308A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3947941"/>
            <a:ext cx="3801005" cy="419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E2C162-4587-9973-F459-8BCA0A7E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4414735"/>
            <a:ext cx="3801005" cy="419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8346996-0D7B-9021-0183-F5E257B69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4771522"/>
            <a:ext cx="3801005" cy="4191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727EDC-6EEF-F66E-DCF3-F53F4A75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97" y="5141905"/>
            <a:ext cx="3801005" cy="419158"/>
          </a:xfrm>
          <a:prstGeom prst="rect">
            <a:avLst/>
          </a:prstGeom>
        </p:spPr>
      </p:pic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32" y="3497877"/>
            <a:ext cx="1644028" cy="164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1374835" y="4326367"/>
            <a:ext cx="1998404" cy="22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1221293" y="3004433"/>
            <a:ext cx="1876425" cy="1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33610BC-9D7C-CE12-9103-C1EEBABF0B8F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03" y="2188170"/>
            <a:ext cx="6315714" cy="2767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F45905A-F442-AD39-5019-D2B20816B8CF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8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D06DB-1DDB-2B42-52B3-92716D431999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034E907-8B53-EFAA-26D7-84AD20399608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FC645F5-CFDB-20C3-AB57-7822235FD3C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F3686E-E5C1-C329-D1D7-AB8A9C75F7E3}"/>
              </a:ext>
            </a:extLst>
          </p:cNvPr>
          <p:cNvGrpSpPr/>
          <p:nvPr/>
        </p:nvGrpSpPr>
        <p:grpSpPr>
          <a:xfrm>
            <a:off x="3903406" y="2602476"/>
            <a:ext cx="5844521" cy="2054942"/>
            <a:chOff x="3903406" y="2602476"/>
            <a:chExt cx="5844521" cy="205494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881933-D470-4C63-B183-B40254E3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785" b="70036"/>
            <a:stretch/>
          </p:blipFill>
          <p:spPr>
            <a:xfrm>
              <a:off x="3903406" y="2602476"/>
              <a:ext cx="5844521" cy="205494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A85D2D-521E-9BA6-3836-52BBFE8F2AEC}"/>
                </a:ext>
              </a:extLst>
            </p:cNvPr>
            <p:cNvSpPr/>
            <p:nvPr/>
          </p:nvSpPr>
          <p:spPr>
            <a:xfrm>
              <a:off x="5633884" y="2999197"/>
              <a:ext cx="3982064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855406" y="1716095"/>
            <a:ext cx="572215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1263468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6419A2D-D831-48F0-CF1C-45539136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42" y="1346845"/>
            <a:ext cx="4193652" cy="45544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1263468" y="2865384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1263468" y="3429000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3D6321E-EB2D-E1B5-437F-758EBC6780BD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EC7A18-E2A1-BC04-11BF-346115A6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42" y="1995528"/>
            <a:ext cx="5835953" cy="3598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" name="그림 203" descr="사람, 의류, 손가락, 손목이(가) 표시된 사진&#10;&#10;자동 생성된 설명">
            <a:extLst>
              <a:ext uri="{FF2B5EF4-FFF2-40B4-BE49-F238E27FC236}">
                <a16:creationId xmlns:a16="http://schemas.microsoft.com/office/drawing/2014/main" id="{F76D4194-448F-4870-C1C7-BFE23A308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8244"/>
            <a:ext cx="12188389" cy="3267276"/>
          </a:xfrm>
          <a:custGeom>
            <a:avLst/>
            <a:gdLst>
              <a:gd name="connsiteX0" fmla="*/ 0 w 12188389"/>
              <a:gd name="connsiteY0" fmla="*/ 0 h 3267276"/>
              <a:gd name="connsiteX1" fmla="*/ 12188389 w 12188389"/>
              <a:gd name="connsiteY1" fmla="*/ 0 h 3267276"/>
              <a:gd name="connsiteX2" fmla="*/ 12188389 w 12188389"/>
              <a:gd name="connsiteY2" fmla="*/ 3267276 h 3267276"/>
              <a:gd name="connsiteX3" fmla="*/ 0 w 12188389"/>
              <a:gd name="connsiteY3" fmla="*/ 3267276 h 326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389" h="3267276">
                <a:moveTo>
                  <a:pt x="0" y="0"/>
                </a:moveTo>
                <a:lnTo>
                  <a:pt x="12188389" y="0"/>
                </a:lnTo>
                <a:lnTo>
                  <a:pt x="12188389" y="3267276"/>
                </a:lnTo>
                <a:lnTo>
                  <a:pt x="0" y="326727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30732EC-8446-DB2B-CE41-D72EE7BBD2D3}"/>
              </a:ext>
            </a:extLst>
          </p:cNvPr>
          <p:cNvSpPr txBox="1"/>
          <p:nvPr/>
        </p:nvSpPr>
        <p:spPr>
          <a:xfrm>
            <a:off x="7626285" y="4641074"/>
            <a:ext cx="4091458" cy="93634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입력하세요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1569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FE781E-BB8E-B057-8BDE-FA6EEA788609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5A96-7C1F-0218-ADAC-CFD2F61EA748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12DB8-0C14-D3C6-90F6-BBFA34B3DADE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267B-3EA6-FA7F-2681-7B49DE575042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0D2B-4297-DE56-B948-CEDCBD8F4F0E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A842D-7ED7-69E2-9CD0-ADFFFDB870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48490-B2F9-0C60-E2AA-8E9DC54D7063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D9EFD8-8F16-4A75-CC66-82CD0800A4F2}"/>
              </a:ext>
            </a:extLst>
          </p:cNvPr>
          <p:cNvGrpSpPr/>
          <p:nvPr/>
        </p:nvGrpSpPr>
        <p:grpSpPr>
          <a:xfrm>
            <a:off x="2714069" y="5578289"/>
            <a:ext cx="488916" cy="527419"/>
            <a:chOff x="3261841" y="5578289"/>
            <a:chExt cx="488916" cy="52741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071E78-1505-6F06-6EEB-CC93578A5D70}"/>
                </a:ext>
              </a:extLst>
            </p:cNvPr>
            <p:cNvSpPr/>
            <p:nvPr/>
          </p:nvSpPr>
          <p:spPr>
            <a:xfrm rot="16200000" flipH="1" flipV="1">
              <a:off x="3387126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E8D857-279C-1516-FB6E-87E686C412A0}"/>
                </a:ext>
              </a:extLst>
            </p:cNvPr>
            <p:cNvSpPr txBox="1"/>
            <p:nvPr/>
          </p:nvSpPr>
          <p:spPr>
            <a:xfrm>
              <a:off x="3261841" y="5921042"/>
              <a:ext cx="4889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0A6353-ECC0-B525-3D58-E2BE96168E86}"/>
              </a:ext>
            </a:extLst>
          </p:cNvPr>
          <p:cNvGrpSpPr/>
          <p:nvPr/>
        </p:nvGrpSpPr>
        <p:grpSpPr>
          <a:xfrm>
            <a:off x="4135606" y="5605128"/>
            <a:ext cx="511358" cy="527419"/>
            <a:chOff x="4572756" y="5578289"/>
            <a:chExt cx="511358" cy="5274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1FD089F-4157-B3F3-2B52-CC361FB11A83}"/>
                </a:ext>
              </a:extLst>
            </p:cNvPr>
            <p:cNvSpPr/>
            <p:nvPr/>
          </p:nvSpPr>
          <p:spPr>
            <a:xfrm rot="16200000" flipH="1" flipV="1">
              <a:off x="4709262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51376C-E4B4-2AE9-0B90-FE6ABE5CA04D}"/>
                </a:ext>
              </a:extLst>
            </p:cNvPr>
            <p:cNvSpPr txBox="1"/>
            <p:nvPr/>
          </p:nvSpPr>
          <p:spPr>
            <a:xfrm>
              <a:off x="4572756" y="5921042"/>
              <a:ext cx="5113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F86FF9-CEE3-FA35-4BC5-C6424A84F43A}"/>
              </a:ext>
            </a:extLst>
          </p:cNvPr>
          <p:cNvGrpSpPr/>
          <p:nvPr/>
        </p:nvGrpSpPr>
        <p:grpSpPr>
          <a:xfrm>
            <a:off x="5579585" y="5485956"/>
            <a:ext cx="514564" cy="527419"/>
            <a:chOff x="5906113" y="5578289"/>
            <a:chExt cx="514564" cy="5274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080D1BF-FDAC-F790-2ECD-42993F313136}"/>
                </a:ext>
              </a:extLst>
            </p:cNvPr>
            <p:cNvSpPr/>
            <p:nvPr/>
          </p:nvSpPr>
          <p:spPr>
            <a:xfrm rot="16200000" flipH="1" flipV="1">
              <a:off x="6031398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EF32C3-FBF2-BFF7-A34E-22C6FCC3DF2D}"/>
                </a:ext>
              </a:extLst>
            </p:cNvPr>
            <p:cNvSpPr txBox="1"/>
            <p:nvPr/>
          </p:nvSpPr>
          <p:spPr>
            <a:xfrm>
              <a:off x="5906113" y="5921042"/>
              <a:ext cx="5145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264816-53FE-9551-6639-707E2F7BDB93}"/>
              </a:ext>
            </a:extLst>
          </p:cNvPr>
          <p:cNvGrpSpPr/>
          <p:nvPr/>
        </p:nvGrpSpPr>
        <p:grpSpPr>
          <a:xfrm>
            <a:off x="1976357" y="3082420"/>
            <a:ext cx="1918233" cy="2378761"/>
            <a:chOff x="2536829" y="3095120"/>
            <a:chExt cx="1918233" cy="2378761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CF2FBF1-A52D-EC8C-FD52-01DF7BBFAC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7C4E43-72F0-6F63-72E7-F575DFAF7E74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73CBFE-795B-8862-0FE2-F29CE195B415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3E1464-1B3F-672A-E654-9012D67F9363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707C81A-6189-CFE2-137A-F370DAB5C027}"/>
              </a:ext>
            </a:extLst>
          </p:cNvPr>
          <p:cNvCxnSpPr>
            <a:cxnSpLocks/>
          </p:cNvCxnSpPr>
          <p:nvPr/>
        </p:nvCxnSpPr>
        <p:spPr>
          <a:xfrm>
            <a:off x="4363619" y="3242431"/>
            <a:ext cx="35946" cy="223145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D07D20-A60F-9CD5-3F6C-E3A260F352B7}"/>
              </a:ext>
            </a:extLst>
          </p:cNvPr>
          <p:cNvGrpSpPr/>
          <p:nvPr/>
        </p:nvGrpSpPr>
        <p:grpSpPr>
          <a:xfrm>
            <a:off x="3422475" y="1885432"/>
            <a:ext cx="1918233" cy="1209688"/>
            <a:chOff x="2536829" y="3095120"/>
            <a:chExt cx="1918233" cy="12096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BC93CA-70F2-8DA6-51B5-E9B80F344880}"/>
                </a:ext>
              </a:extLst>
            </p:cNvPr>
            <p:cNvSpPr txBox="1"/>
            <p:nvPr/>
          </p:nvSpPr>
          <p:spPr>
            <a:xfrm>
              <a:off x="3066803" y="3095120"/>
              <a:ext cx="8223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키워드 입력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B7E93E-B08E-EDA9-4051-81981D3FDCA2}"/>
                </a:ext>
              </a:extLst>
            </p:cNvPr>
            <p:cNvSpPr txBox="1"/>
            <p:nvPr/>
          </p:nvSpPr>
          <p:spPr>
            <a:xfrm>
              <a:off x="2536829" y="3367244"/>
              <a:ext cx="1918233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내용을 잘 정리 해서 입력해주세요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내용이 잘 전달 시켜서 성공적인 제안서를 제출해주세요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4116ABD-DAD0-9C64-62D8-14FDD82075AE}"/>
              </a:ext>
            </a:extLst>
          </p:cNvPr>
          <p:cNvSpPr txBox="1"/>
          <p:nvPr/>
        </p:nvSpPr>
        <p:spPr>
          <a:xfrm>
            <a:off x="7863704" y="2699548"/>
            <a:ext cx="28309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Achieve</a:t>
            </a:r>
            <a:endParaRPr kumimoji="0" lang="ko-KR" altLang="en-US" sz="5400" b="0" i="1" u="none" strike="noStrike" kern="1200" cap="none" spc="0" normalizeH="0" baseline="0" noProof="0" dirty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A21B54A-7CD4-FE33-A841-D3324FF4E5D5}"/>
              </a:ext>
            </a:extLst>
          </p:cNvPr>
          <p:cNvGrpSpPr/>
          <p:nvPr/>
        </p:nvGrpSpPr>
        <p:grpSpPr>
          <a:xfrm>
            <a:off x="4826826" y="3018920"/>
            <a:ext cx="1918233" cy="2378761"/>
            <a:chOff x="2536829" y="3095120"/>
            <a:chExt cx="1918233" cy="237876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C93BDF7-D274-EE72-86CE-AB607784635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C831712-F7E2-49C1-3A45-28924059C780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72B5093-3261-A373-B5E5-409F5D0054DD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BA341E-55D5-D7DB-B99F-CD3B0213A628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190EC0-F106-E248-DA0F-5F9C337C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92" y="1565696"/>
            <a:ext cx="6385083" cy="4863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9AA9FC-F94B-CF8A-7CE6-AA966AEA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769C2F-2320-61E4-DE02-0388D0F3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2758</Words>
  <Application>Microsoft Office PowerPoint</Application>
  <PresentationFormat>와이드스크린</PresentationFormat>
  <Paragraphs>524</Paragraphs>
  <Slides>61</Slides>
  <Notes>59</Notes>
  <HiddenSlides>11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Pretendard Light</vt:lpstr>
      <vt:lpstr>Pretendard SemiBold</vt:lpstr>
      <vt:lpstr>Pretendard ExtraBold</vt:lpstr>
      <vt:lpstr>Pretendard</vt:lpstr>
      <vt:lpstr>Pretendard Black</vt:lpstr>
      <vt:lpstr>Arial</vt:lpstr>
      <vt:lpstr>맑은 고딕</vt:lpstr>
      <vt:lpstr>Pretendard ExtraLight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102</cp:revision>
  <dcterms:created xsi:type="dcterms:W3CDTF">2024-03-21T01:43:40Z</dcterms:created>
  <dcterms:modified xsi:type="dcterms:W3CDTF">2025-06-03T09:01:36Z</dcterms:modified>
  <cp:version/>
</cp:coreProperties>
</file>